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938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52985564304459E-2"/>
          <c:y val="0.16181151574803149"/>
          <c:w val="0.57791043307086609"/>
          <c:h val="0.7106427165354330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Homework </c:v>
                </c:pt>
              </c:strCache>
            </c:strRef>
          </c:tx>
          <c:explosion val="45"/>
          <c:dLbls>
            <c:dLbl>
              <c:idx val="0"/>
              <c:layout>
                <c:manualLayout>
                  <c:x val="-9.6132709973753283E-2"/>
                  <c:y val="0.11630831692913386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75%</a:t>
                    </a:r>
                    <a:endParaRPr lang="en-US" sz="3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Sheet1!$A$2:$A$4</c:f>
              <c:strCache>
                <c:ptCount val="3"/>
                <c:pt idx="0">
                  <c:v>Rarely a problem</c:v>
                </c:pt>
                <c:pt idx="1">
                  <c:v>Sometimes a problem</c:v>
                </c:pt>
                <c:pt idx="2">
                  <c:v>A nightly problem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0.75</c:v>
                </c:pt>
                <c:pt idx="1">
                  <c:v>0.19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 levels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5th/6th</c:v>
                </c:pt>
                <c:pt idx="1">
                  <c:v>3rd/4th</c:v>
                </c:pt>
                <c:pt idx="2">
                  <c:v>1st/2nd</c:v>
                </c:pt>
                <c:pt idx="3">
                  <c:v>Infants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0.38</c:v>
                </c:pt>
                <c:pt idx="2">
                  <c:v>0.28999999999999998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 levels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5th/6th</c:v>
                </c:pt>
                <c:pt idx="1">
                  <c:v>3rd/4th</c:v>
                </c:pt>
                <c:pt idx="2">
                  <c:v>1st/2nd</c:v>
                </c:pt>
                <c:pt idx="3">
                  <c:v>Infants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0.37</c:v>
                </c:pt>
                <c:pt idx="2">
                  <c:v>0.37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7555-884D-48F6-88FD-ECB13B8ECF6F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490FB-08BE-4C18-B4EA-317CE3C4BCF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5525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385AA5-80DE-49C1-9690-8341429AAA4E}" type="datetimeFigureOut">
              <a:rPr lang="en-IE" smtClean="0"/>
              <a:t>11/03/2013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321900-3904-4D94-B784-B2D599DB189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Parents Homework survey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The results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00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Positive response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127 families responded – 80%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96746667"/>
              </p:ext>
            </p:extLst>
          </p:nvPr>
        </p:nvGraphicFramePr>
        <p:xfrm>
          <a:off x="1547664" y="198884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54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Homework is rarely a problem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0" cy="4873752"/>
          </a:xfrm>
        </p:spPr>
        <p:txBody>
          <a:bodyPr/>
          <a:lstStyle/>
          <a:p>
            <a:r>
              <a:rPr lang="en-IE" dirty="0" smtClean="0"/>
              <a:t>75% - Happy with homework </a:t>
            </a:r>
          </a:p>
          <a:p>
            <a:r>
              <a:rPr lang="en-IE" dirty="0" smtClean="0"/>
              <a:t>Right amount set</a:t>
            </a:r>
          </a:p>
          <a:p>
            <a:r>
              <a:rPr lang="en-IE" dirty="0" smtClean="0"/>
              <a:t>Content is not too difficult/too easy</a:t>
            </a:r>
          </a:p>
          <a:p>
            <a:r>
              <a:rPr lang="en-IE" dirty="0" smtClean="0"/>
              <a:t>Child completes homework is recommended time</a:t>
            </a:r>
          </a:p>
          <a:p>
            <a:r>
              <a:rPr lang="en-IE" dirty="0" smtClean="0"/>
              <a:t>Child will look for help only if needed </a:t>
            </a:r>
          </a:p>
          <a:p>
            <a:r>
              <a:rPr lang="en-IE" dirty="0" smtClean="0"/>
              <a:t>Homework is done immediately after school/before dinner</a:t>
            </a:r>
          </a:p>
          <a:p>
            <a:r>
              <a:rPr lang="en-IE" dirty="0" smtClean="0"/>
              <a:t>In a quiet room/kitchen </a:t>
            </a:r>
          </a:p>
          <a:p>
            <a:r>
              <a:rPr lang="en-IE" dirty="0" smtClean="0"/>
              <a:t>Homework is checked regularly by both parent and teacher</a:t>
            </a:r>
          </a:p>
          <a:p>
            <a:r>
              <a:rPr lang="en-IE" dirty="0" smtClean="0"/>
              <a:t>Teacher makes contact if any problems arise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467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Sometimes a problem – 19%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6803390"/>
              </p:ext>
            </p:extLst>
          </p:nvPr>
        </p:nvGraphicFramePr>
        <p:xfrm>
          <a:off x="457200" y="1600201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6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Sometimes a problem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Takes too long</a:t>
            </a:r>
          </a:p>
          <a:p>
            <a:r>
              <a:rPr lang="en-IE" dirty="0" smtClean="0"/>
              <a:t>Sometimes over 1 hour</a:t>
            </a:r>
          </a:p>
          <a:p>
            <a:r>
              <a:rPr lang="en-IE" dirty="0" smtClean="0"/>
              <a:t>Too much to do</a:t>
            </a:r>
          </a:p>
          <a:p>
            <a:r>
              <a:rPr lang="en-IE" dirty="0" smtClean="0"/>
              <a:t>Written tasks most problematic</a:t>
            </a:r>
          </a:p>
          <a:p>
            <a:r>
              <a:rPr lang="en-IE" dirty="0" smtClean="0"/>
              <a:t>Maths tasks difficult </a:t>
            </a:r>
          </a:p>
          <a:p>
            <a:r>
              <a:rPr lang="en-IE" dirty="0" smtClean="0"/>
              <a:t>Learning off by heart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644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Homework is a nightly problem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6% of respondents</a:t>
            </a:r>
          </a:p>
          <a:p>
            <a:endParaRPr lang="en-IE" dirty="0" smtClean="0"/>
          </a:p>
          <a:p>
            <a:endParaRPr lang="en-IE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40987487"/>
              </p:ext>
            </p:extLst>
          </p:nvPr>
        </p:nvGraphicFramePr>
        <p:xfrm>
          <a:off x="1475656" y="213285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82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 nightly problem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Homework is too difficult</a:t>
            </a:r>
          </a:p>
          <a:p>
            <a:r>
              <a:rPr lang="en-IE" dirty="0" smtClean="0"/>
              <a:t>Takes too long</a:t>
            </a:r>
          </a:p>
          <a:p>
            <a:r>
              <a:rPr lang="en-IE" dirty="0" smtClean="0"/>
              <a:t>Shouldn’t have homework</a:t>
            </a:r>
          </a:p>
          <a:p>
            <a:r>
              <a:rPr lang="en-IE" dirty="0" smtClean="0"/>
              <a:t>Writing tasks cause most frustration</a:t>
            </a:r>
          </a:p>
          <a:p>
            <a:r>
              <a:rPr lang="en-IE" dirty="0" smtClean="0"/>
              <a:t>Like more guidance from teacher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909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Recommended Times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Infants – 15-30minutes</a:t>
            </a:r>
          </a:p>
          <a:p>
            <a:endParaRPr lang="en-IE" dirty="0"/>
          </a:p>
          <a:p>
            <a:r>
              <a:rPr lang="en-IE" dirty="0" smtClean="0"/>
              <a:t>1</a:t>
            </a:r>
            <a:r>
              <a:rPr lang="en-IE" baseline="30000" dirty="0" smtClean="0"/>
              <a:t>st</a:t>
            </a:r>
            <a:r>
              <a:rPr lang="en-IE" dirty="0" smtClean="0"/>
              <a:t>/2</a:t>
            </a:r>
            <a:r>
              <a:rPr lang="en-IE" baseline="30000" dirty="0" smtClean="0"/>
              <a:t>nd</a:t>
            </a:r>
            <a:r>
              <a:rPr lang="en-IE" dirty="0" smtClean="0"/>
              <a:t> – 30-40minutes</a:t>
            </a:r>
          </a:p>
          <a:p>
            <a:endParaRPr lang="en-IE" dirty="0"/>
          </a:p>
          <a:p>
            <a:r>
              <a:rPr lang="en-IE" dirty="0" smtClean="0"/>
              <a:t>3</a:t>
            </a:r>
            <a:r>
              <a:rPr lang="en-IE" baseline="30000" dirty="0" smtClean="0"/>
              <a:t>rd</a:t>
            </a:r>
            <a:r>
              <a:rPr lang="en-IE" dirty="0" smtClean="0"/>
              <a:t>/4</a:t>
            </a:r>
            <a:r>
              <a:rPr lang="en-IE" baseline="30000" dirty="0" smtClean="0"/>
              <a:t>th</a:t>
            </a:r>
            <a:r>
              <a:rPr lang="en-IE" dirty="0" smtClean="0"/>
              <a:t> – 40-60minutes</a:t>
            </a:r>
          </a:p>
          <a:p>
            <a:endParaRPr lang="en-IE" dirty="0"/>
          </a:p>
          <a:p>
            <a:r>
              <a:rPr lang="en-IE" dirty="0" smtClean="0"/>
              <a:t>5</a:t>
            </a:r>
            <a:r>
              <a:rPr lang="en-IE" baseline="30000" dirty="0" smtClean="0"/>
              <a:t>th</a:t>
            </a:r>
            <a:r>
              <a:rPr lang="en-IE" dirty="0" smtClean="0"/>
              <a:t>/6</a:t>
            </a:r>
            <a:r>
              <a:rPr lang="en-IE" baseline="30000" dirty="0" smtClean="0"/>
              <a:t>th</a:t>
            </a:r>
            <a:r>
              <a:rPr lang="en-IE" dirty="0" smtClean="0"/>
              <a:t> – 60-70minutes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25088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What’s next?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Circulate revised homework policy</a:t>
            </a:r>
          </a:p>
          <a:p>
            <a:r>
              <a:rPr lang="en-IE" dirty="0" smtClean="0"/>
              <a:t>Tip sheet for parents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19768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173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Parents Homework survey</vt:lpstr>
      <vt:lpstr>Positive response</vt:lpstr>
      <vt:lpstr>Homework is rarely a problem</vt:lpstr>
      <vt:lpstr>Sometimes a problem – 19% </vt:lpstr>
      <vt:lpstr>Sometimes a problem</vt:lpstr>
      <vt:lpstr>Homework is a nightly problem </vt:lpstr>
      <vt:lpstr>A nightly problem</vt:lpstr>
      <vt:lpstr>Recommended Times</vt:lpstr>
      <vt:lpstr>What’s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Homework survey</dc:title>
  <dc:creator>User</dc:creator>
  <cp:lastModifiedBy>User</cp:lastModifiedBy>
  <cp:revision>8</cp:revision>
  <dcterms:created xsi:type="dcterms:W3CDTF">2013-02-18T21:40:37Z</dcterms:created>
  <dcterms:modified xsi:type="dcterms:W3CDTF">2013-03-11T09:30:31Z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